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5" r:id="rId1"/>
    <p:sldMasterId id="2147483776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7" r:id="rId14"/>
    <p:sldId id="270" r:id="rId15"/>
    <p:sldId id="271" r:id="rId16"/>
    <p:sldId id="275" r:id="rId17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19"/>
      <p:bold r:id="rId20"/>
      <p:italic r:id="rId21"/>
      <p:boldItalic r:id="rId22"/>
    </p:embeddedFont>
    <p:embeddedFont>
      <p:font typeface="Livvic" pitchFamily="2" charset="77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Light" pitchFamily="2" charset="77"/>
      <p:regular r:id="rId31"/>
      <p:bold r:id="rId32"/>
      <p:italic r:id="rId33"/>
      <p:boldItalic r:id="rId34"/>
    </p:embeddedFont>
    <p:embeddedFont>
      <p:font typeface="Montserrat Thin" pitchFamily="2" charset="77"/>
      <p:regular r:id="rId35"/>
      <p:bold r:id="rId36"/>
      <p:italic r:id="rId37"/>
      <p:boldItalic r:id="rId38"/>
    </p:embeddedFont>
    <p:embeddedFont>
      <p:font typeface="Raleway" pitchFamily="2" charset="77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F0302020204030204" pitchFamily="34" charset="0"/>
      <p:regular r:id="rId47"/>
      <p:bold r:id="rId48"/>
      <p:italic r:id="rId49"/>
      <p:boldItalic r:id="rId50"/>
    </p:embeddedFont>
    <p:embeddedFont>
      <p:font typeface="Squada One" panose="02000000000000000000" pitchFamily="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3500"/>
  </p:normalViewPr>
  <p:slideViewPr>
    <p:cSldViewPr snapToGrid="0">
      <p:cViewPr varScale="1">
        <p:scale>
          <a:sx n="134" d="100"/>
          <a:sy n="134" d="100"/>
        </p:scale>
        <p:origin x="1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3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aa8451a80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g2aa8451a80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afbf2129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g2afbf2129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TAM - это "Total Available Market" </a:t>
            </a:r>
            <a:r>
              <a:rPr lang="ru" b="1" dirty="0"/>
              <a:t>(общий доступный рынок)</a:t>
            </a:r>
            <a:r>
              <a:rPr lang="ru" dirty="0"/>
              <a:t>. Это представляет собой общее количество людей или компаний, которые могут быть заинтересованы в вашем продукте или услуге.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SAM - это "Serviceable Available Market" </a:t>
            </a:r>
            <a:r>
              <a:rPr lang="ru" b="1" dirty="0"/>
              <a:t>(обслуживаемый доступный рынок).</a:t>
            </a:r>
            <a:r>
              <a:rPr lang="ru" dirty="0"/>
              <a:t> Это количество людей или компаний, которые фактически могут быть достигнуты вашей компанией с учетом ваших ресурсов и возможностей.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SOM - это "Serviceable Obtainable Market" </a:t>
            </a:r>
            <a:r>
              <a:rPr lang="ru" b="1" dirty="0"/>
              <a:t>(обслуживаемый достижимый рынок)</a:t>
            </a:r>
            <a:r>
              <a:rPr lang="ru" dirty="0"/>
              <a:t>. Это представляет собой долю рынка, которую ваша компания может реально захватить и обслужить.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aaa5442b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0" name="Google Shape;1340;g2aaa5442b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afbf21294d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afbf21294d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afbf21294d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afbf21294d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aefda8ce56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aefda8ce56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aaa2dc5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g2aaa2dc5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aa700cee14_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g2aa700cee14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aa8451a8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aa8451a8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aaa2dc5b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2aaa2dc5b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Thin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aaa2dc5bc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5" name="Google Shape;1285;g2aaa2dc5bc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 Ligh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мониторинг медиа.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Конкуренты предлагают анализ медиа за определенный период. Мы готовы мониторить упоминания компании в реальном времени.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AI-powered инструмент планирования улучшения имиджа. 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Наш продукт способен четко и моментально улавливать тон упоминания вашей компании и предлагать пути улучшения имиджа, если в связи с инфоповодами создается негативный фон.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Проверка платформ, недоступных конкурентам. 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Мониторинг новостей в telegram-каналах, в RuTube.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aaa2dc5bc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2aaa2dc5bc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Thin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aee0be6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g2aee0be6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dirty="0"/>
              <a:t>Для крупного бизнеса, который уже стабильно находится на рынке, важно поддерживать репутацию и тд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aee0be68e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2aee0be68e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5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01" name="Google Shape;1001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5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05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4" name="Google Shape;1004;p105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5" name="Google Shape;1005;p105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105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7" name="Google Shape;1007;p105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8" name="Google Shape;1008;p105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05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0" name="Google Shape;1010;p105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1" name="Google Shape;1011;p105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6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106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06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06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21" name="Google Shape;1021;p106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22" name="Google Shape;1022;p106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1023" name="Google Shape;102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06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8" name="Google Shape;1028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07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07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33" name="Google Shape;1033;p107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1034" name="Google Shape;1034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07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9" name="Google Shape;1039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2" name="Google Shape;1042;p108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3" name="Google Shape;1043;p108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4" name="Google Shape;1044;p108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5" name="Google Shape;1045;p108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6" name="Google Shape;1046;p108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7" name="Google Shape;1047;p108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8" name="Google Shape;1048;p108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9" name="Google Shape;1049;p108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050" name="Google Shape;1050;p108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108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2" name="Google Shape;1052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9" name="Google Shape;1059;p109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0" name="Google Shape;1060;p109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1" name="Google Shape;1061;p109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2" name="Google Shape;1062;p109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3" name="Google Shape;1063;p109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4" name="Google Shape;1064;p109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5" name="Google Shape;1065;p109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6" name="Google Shape;1066;p109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67" name="Google Shape;106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9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9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09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09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8" name="Google Shape;1078;p110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79" name="Google Shape;1079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0"/>
          <p:cNvSpPr txBox="1">
            <a:spLocks noGrp="1"/>
          </p:cNvSpPr>
          <p:nvPr>
            <p:ph type="title" idx="2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4" name="Google Shape;1084;p110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5" name="Google Shape;1085;p110"/>
          <p:cNvSpPr txBox="1">
            <a:spLocks noGrp="1"/>
          </p:cNvSpPr>
          <p:nvPr>
            <p:ph type="title" idx="4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6" name="Google Shape;1086;p110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7" name="Google Shape;1087;p110"/>
          <p:cNvSpPr txBox="1">
            <a:spLocks noGrp="1"/>
          </p:cNvSpPr>
          <p:nvPr>
            <p:ph type="title" idx="6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8" name="Google Shape;1088;p110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9" name="Google Shape;1089;p110"/>
          <p:cNvSpPr txBox="1">
            <a:spLocks noGrp="1"/>
          </p:cNvSpPr>
          <p:nvPr>
            <p:ph type="title" idx="8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0" name="Google Shape;1090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11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94" name="Google Shape;109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1"/>
          <p:cNvSpPr txBox="1">
            <a:spLocks noGrp="1"/>
          </p:cNvSpPr>
          <p:nvPr>
            <p:ph type="title" idx="2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6" name="Google Shape;1096;p111"/>
          <p:cNvSpPr txBox="1">
            <a:spLocks noGrp="1"/>
          </p:cNvSpPr>
          <p:nvPr>
            <p:ph type="title" idx="3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7" name="Google Shape;1097;p111"/>
          <p:cNvSpPr txBox="1">
            <a:spLocks noGrp="1"/>
          </p:cNvSpPr>
          <p:nvPr>
            <p:ph type="title" idx="4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8" name="Google Shape;1098;p111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9" name="Google Shape;1099;p111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0" name="Google Shape;1100;p111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1" name="Google Shape;1101;p111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2" name="Google Shape;1102;p111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3" name="Google Shape;1103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62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2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06" name="Google Shape;1106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3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11" name="Google Shape;1111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8" name="Google Shape;1118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03" name="Google Shape;103;p12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21" name="Google Shape;1121;p115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2" name="Google Shape;1122;p115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123" name="Google Shape;1123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7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6"/>
          <p:cNvSpPr txBox="1">
            <a:spLocks noGrp="1"/>
          </p:cNvSpPr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29" name="Google Shape;1129;p116"/>
          <p:cNvSpPr txBox="1">
            <a:spLocks noGrp="1"/>
          </p:cNvSpPr>
          <p:nvPr>
            <p:ph type="subTitle" idx="1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0" name="Google Shape;1130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6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7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36" name="Google Shape;1136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7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17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17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17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1" name="Google Shape;1141;p117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2" name="Google Shape;1142;p117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3" name="Google Shape;1143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8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8" name="Google Shape;1148;p118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118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18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118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2" name="Google Shape;1152;p118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3" name="Google Shape;1153;p118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4" name="Google Shape;1154;p118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18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18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18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8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8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5" name="Google Shape;1165;p119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6" name="Google Shape;1166;p119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7" name="Google Shape;1167;p119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8" name="Google Shape;1168;p119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9" name="Google Shape;1169;p119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p119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1" name="Google Shape;1171;p119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72" name="Google Shape;1172;p119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3" name="Google Shape;1173;p1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61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20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8" name="Google Shape;1178;p120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120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120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120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2" name="Google Shape;1182;p120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3" name="Google Shape;1183;p120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4" name="Google Shape;1184;p120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120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120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7" name="Google Shape;1187;p120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8" name="Google Shape;1188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21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5" name="Google Shape;1195;p1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2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98" name="Google Shape;1198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23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3" name="Google Shape;1203;p123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ru"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/>
              </a:rPr>
              <a:t>Slidesgo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Flaticon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23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1205" name="Google Shape;1205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4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0" name="Google Shape;1210;p124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1" name="Google Shape;1211;p124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212" name="Google Shape;1212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217" name="Google Shape;1217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0" name="Google Shape;1230;p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12" name="Google Shape;212;p23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3" name="Google Shape;2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2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3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4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5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6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7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8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457200" y="166902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2548551" y="167175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4618345" y="1663035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684933" y="166776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3" name="Google Shape;303;p31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1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1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1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1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415" name="Google Shape;41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3" name="Google Shape;423;p43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31" name="Google Shape;431;p4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4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3" name="Google Shape;43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4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4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45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60" name="Google Shape;46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>
            <a:spLocks noGrp="1"/>
          </p:cNvSpPr>
          <p:nvPr>
            <p:ph type="title" idx="2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4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 idx="6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title" idx="8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75" name="Google Shape;4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 idx="2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 idx="3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 idx="4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9" name="Google Shape;479;p46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0" name="Google Shape;480;p46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62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92" name="Google Shape;49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9" name="Google Shape;49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2" name="Google Shape;502;p50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50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04" name="Google Shape;50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7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subTitle" idx="1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1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7" name="Google Shape;51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2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2" name="Google Shape;522;p52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2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3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3" name="Google Shape;533;p53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4" name="Google Shape;534;p53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5" name="Google Shape;535;p53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3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3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54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54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0" name="Google Shape;550;p54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54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2" name="Google Shape;552;p54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4" name="Google Shape;55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6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5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9" name="Google Shape;559;p55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5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5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3" name="Google Shape;563;p55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4" name="Google Shape;564;p55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9" name="Google Shape;569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6" name="Google Shape;57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79" name="Google Shape;57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4" name="Google Shape;584;p58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ru"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/>
              </a:rPr>
              <a:t>Slidesgo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Flaticon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58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86" name="Google Shape;58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1" name="Google Shape;591;p59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2" name="Google Shape;592;p59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98" name="Google Shape;598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1" name="Google Shape;61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0" name="Google Shape;630;p67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7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33" name="Google Shape;633;p67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36" name="Google Shape;63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8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9" name="Google Shape;639;p68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2" name="Google Shape;642;p69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3" name="Google Shape;643;p69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4" name="Google Shape;644;p69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69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7" name="Google Shape;647;p69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69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9" name="Google Shape;649;p69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0" name="Google Shape;650;p69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1" name="Google Shape;651;p69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2" name="Google Shape;652;p69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3" name="Google Shape;653;p69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4" name="Google Shape;654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0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7" name="Google Shape;657;p70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8" name="Google Shape;658;p70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9" name="Google Shape;659;p70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0" name="Google Shape;660;p70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1" name="Google Shape;661;p70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2" name="Google Shape;662;p70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3" name="Google Shape;663;p70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70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6" name="Google Shape;666;p70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7" name="Google Shape;667;p70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84" name="Google Shape;684;p72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90" name="Google Shape;690;p7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1" name="Google Shape;691;p73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92" name="Google Shape;692;p7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93" name="Google Shape;69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4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1" name="Google Shape;701;p74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2" name="Google Shape;702;p74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3" name="Google Shape;703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6" name="Google Shape;706;p75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08" name="Google Shape;70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2" name="Google Shape;712;p76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13" name="Google Shape;71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18" name="Google Shape;71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1" name="Google Shape;721;p7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722" name="Google Shape;722;p7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7" name="Google Shape;727;p78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28" name="Google Shape;72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9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1" name="Google Shape;731;p79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32" name="Google Shape;73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6" name="Google Shape;736;p80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37" name="Google Shape;737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2" name="Google Shape;742;p81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3" name="Google Shape;743;p81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4" name="Google Shape;744;p81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5" name="Google Shape;745;p81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6" name="Google Shape;746;p81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7" name="Google Shape;747;p81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48" name="Google Shape;7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1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1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1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2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6" name="Google Shape;756;p82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7" name="Google Shape;757;p82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82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9" name="Google Shape;759;p82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1" name="Google Shape;761;p82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2" name="Google Shape;762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2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2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2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2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2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2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4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7" name="Google Shape;797;p84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98" name="Google Shape;798;p84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9" name="Google Shape;79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5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4" name="Google Shape;804;p85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5" name="Google Shape;80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09" name="Google Shape;809;p86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0" name="Google Shape;810;p86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1" name="Google Shape;811;p86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2" name="Google Shape;812;p86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3" name="Google Shape;813;p86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14" name="Google Shape;81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6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6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0" name="Google Shape;830;p88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831" name="Google Shape;831;p8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2" name="Google Shape;832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7" name="Google Shape;837;p89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38" name="Google Shape;838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0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0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90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90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90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90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49" name="Google Shape;849;p90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0" name="Google Shape;850;p90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1" name="Google Shape;851;p90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2" name="Google Shape;852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1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55" name="Google Shape;85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1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91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91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91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91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2" name="Google Shape;862;p91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3" name="Google Shape;863;p91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4" name="Google Shape;864;p91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5" name="Google Shape;865;p9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9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3" name="Google Shape;893;p93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4" name="Google Shape;894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8" name="Google Shape;898;p9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9" name="Google Shape;899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4" name="Google Shape;904;p95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95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95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95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95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09" name="Google Shape;909;p95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0" name="Google Shape;910;p95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1" name="Google Shape;911;p95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2" name="Google Shape;912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6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15" name="Google Shape;915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6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96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96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96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0" name="Google Shape;920;p96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1" name="Google Shape;921;p96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2" name="Google Shape;922;p96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6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96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7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0" name="Google Shape;930;p97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97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97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97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4" name="Google Shape;934;p97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5" name="Google Shape;935;p97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6" name="Google Shape;936;p97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7" name="Google Shape;937;p97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8" name="Google Shape;938;p97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9" name="Google Shape;939;p97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7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97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97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3" name="Google Shape;943;p97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4" name="Google Shape;944;p97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5" name="Google Shape;945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49" name="Google Shape;949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9" name="Google Shape;959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6" name="Google Shape;966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1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69" name="Google Shape;96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2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5" name="Google Shape;975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0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103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03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03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03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3" name="Google Shape;983;p103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4" name="Google Shape;984;p103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5" name="Google Shape;98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4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88" name="Google Shape;988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4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04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04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04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6" name="Google Shape;996;p104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7" name="Google Shape;997;p104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8" name="Google Shape;998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55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7.xml"/><Relationship Id="rId58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69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56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72.xml"/><Relationship Id="rId51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59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105.xml"/><Relationship Id="rId54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57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16.xml"/><Relationship Id="rId6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66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27" name="Google Shape;6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9" r:id="rId17"/>
    <p:sldLayoutId id="2147483730" r:id="rId18"/>
    <p:sldLayoutId id="2147483731" r:id="rId19"/>
    <p:sldLayoutId id="2147483733" r:id="rId20"/>
    <p:sldLayoutId id="2147483734" r:id="rId21"/>
    <p:sldLayoutId id="2147483735" r:id="rId22"/>
    <p:sldLayoutId id="2147483736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  <p:sldLayoutId id="2147483757" r:id="rId43"/>
    <p:sldLayoutId id="2147483758" r:id="rId44"/>
    <p:sldLayoutId id="2147483759" r:id="rId45"/>
    <p:sldLayoutId id="2147483760" r:id="rId46"/>
    <p:sldLayoutId id="2147483761" r:id="rId47"/>
    <p:sldLayoutId id="2147483762" r:id="rId48"/>
    <p:sldLayoutId id="2147483763" r:id="rId49"/>
    <p:sldLayoutId id="2147483764" r:id="rId50"/>
    <p:sldLayoutId id="2147483765" r:id="rId51"/>
    <p:sldLayoutId id="2147483766" r:id="rId52"/>
    <p:sldLayoutId id="2147483767" r:id="rId53"/>
    <p:sldLayoutId id="2147483768" r:id="rId54"/>
    <p:sldLayoutId id="2147483769" r:id="rId55"/>
    <p:sldLayoutId id="2147483770" r:id="rId56"/>
    <p:sldLayoutId id="2147483771" r:id="rId57"/>
    <p:sldLayoutId id="2147483772" r:id="rId58"/>
    <p:sldLayoutId id="2147483773" r:id="rId59"/>
    <p:sldLayoutId id="2147483774" r:id="rId6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0"/>
          <p:cNvSpPr txBox="1">
            <a:spLocks noGrp="1"/>
          </p:cNvSpPr>
          <p:nvPr>
            <p:ph type="title"/>
          </p:nvPr>
        </p:nvSpPr>
        <p:spPr>
          <a:xfrm>
            <a:off x="0" y="3613600"/>
            <a:ext cx="914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AI Stream</a:t>
            </a:r>
            <a:endParaRPr sz="6600" dirty="0"/>
          </a:p>
        </p:txBody>
      </p:sp>
      <p:sp>
        <p:nvSpPr>
          <p:cNvPr id="1244" name="Google Shape;1244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0"/>
          <p:cNvSpPr txBox="1">
            <a:spLocks noGrp="1"/>
          </p:cNvSpPr>
          <p:nvPr>
            <p:ph type="ctrTitle"/>
          </p:nvPr>
        </p:nvSpPr>
        <p:spPr>
          <a:xfrm>
            <a:off x="1513050" y="57675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Оценка рынка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5" name="Google Shape;1335;p140"/>
          <p:cNvSpPr txBox="1">
            <a:spLocks noGrp="1"/>
          </p:cNvSpPr>
          <p:nvPr>
            <p:ph type="subTitle" idx="1"/>
          </p:nvPr>
        </p:nvSpPr>
        <p:spPr>
          <a:xfrm>
            <a:off x="2798959" y="790775"/>
            <a:ext cx="6117900" cy="8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Аудитория превысит 1 млрд. пользователей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336" name="Google Shape;1336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03105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10574-29A7-F091-9810-84E4E0915EE0}"/>
              </a:ext>
            </a:extLst>
          </p:cNvPr>
          <p:cNvSpPr txBox="1"/>
          <p:nvPr/>
        </p:nvSpPr>
        <p:spPr>
          <a:xfrm>
            <a:off x="4049127" y="1540775"/>
            <a:ext cx="2266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$70 </a:t>
            </a:r>
            <a:r>
              <a:rPr lang="ru-RU" sz="3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млрд. </a:t>
            </a:r>
            <a:endParaRPr lang="en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C9AD-AAAB-DEE5-50FA-E92CCAC95AE3}"/>
              </a:ext>
            </a:extLst>
          </p:cNvPr>
          <p:cNvSpPr txBox="1"/>
          <p:nvPr/>
        </p:nvSpPr>
        <p:spPr>
          <a:xfrm>
            <a:off x="2798959" y="2263973"/>
            <a:ext cx="6833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4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Рынок стриминга прогнозируется достичь </a:t>
            </a:r>
            <a:r>
              <a:rPr lang="ru-RU" sz="14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к 2027 году</a:t>
            </a:r>
            <a:endParaRPr lang="en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42"/>
          <p:cNvSpPr txBox="1">
            <a:spLocks noGrp="1"/>
          </p:cNvSpPr>
          <p:nvPr>
            <p:ph type="ctrTitle"/>
          </p:nvPr>
        </p:nvSpPr>
        <p:spPr>
          <a:xfrm>
            <a:off x="292000" y="689300"/>
            <a:ext cx="53559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Объем рынка</a:t>
            </a:r>
            <a:endParaRPr sz="4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1" name="Google Shape;136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2356525"/>
            <a:ext cx="5330900" cy="2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42"/>
          <p:cNvSpPr/>
          <p:nvPr/>
        </p:nvSpPr>
        <p:spPr>
          <a:xfrm>
            <a:off x="5405975" y="689300"/>
            <a:ext cx="32895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3" name="Google Shape;1363;p142"/>
          <p:cNvSpPr txBox="1"/>
          <p:nvPr/>
        </p:nvSpPr>
        <p:spPr>
          <a:xfrm>
            <a:off x="5405975" y="737725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Мировой рынок онлайн контента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 ~$500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42"/>
          <p:cNvSpPr/>
          <p:nvPr/>
        </p:nvSpPr>
        <p:spPr>
          <a:xfrm>
            <a:off x="5405975" y="1469050"/>
            <a:ext cx="32895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5" name="Google Shape;1365;p142"/>
          <p:cNvSpPr txBox="1"/>
          <p:nvPr/>
        </p:nvSpPr>
        <p:spPr>
          <a:xfrm>
            <a:off x="5405975" y="1517475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Рынок стриминга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 ~$70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42"/>
          <p:cNvSpPr/>
          <p:nvPr/>
        </p:nvSpPr>
        <p:spPr>
          <a:xfrm>
            <a:off x="5405975" y="2244349"/>
            <a:ext cx="3289500" cy="897583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7" name="Google Shape;1367;p142"/>
          <p:cNvSpPr txBox="1"/>
          <p:nvPr/>
        </p:nvSpPr>
        <p:spPr>
          <a:xfrm>
            <a:off x="5405975" y="2217002"/>
            <a:ext cx="3366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Чувствительные к комментариям стримеры и креаторы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 ~$10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41"/>
          <p:cNvSpPr txBox="1">
            <a:spLocks noGrp="1"/>
          </p:cNvSpPr>
          <p:nvPr>
            <p:ph type="ctrTitle"/>
          </p:nvPr>
        </p:nvSpPr>
        <p:spPr>
          <a:xfrm>
            <a:off x="647100" y="541834"/>
            <a:ext cx="7849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Каналы дистрибуции и продвижение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3" name="Google Shape;134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41"/>
          <p:cNvSpPr/>
          <p:nvPr/>
        </p:nvSpPr>
        <p:spPr>
          <a:xfrm>
            <a:off x="1702500" y="20080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5" name="Google Shape;1345;p1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1346" name="Google Shape;1346;p141"/>
          <p:cNvSpPr txBox="1"/>
          <p:nvPr/>
        </p:nvSpPr>
        <p:spPr>
          <a:xfrm>
            <a:off x="1837200" y="2054275"/>
            <a:ext cx="250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Прямые продажи и рекомендации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p141"/>
          <p:cNvSpPr/>
          <p:nvPr/>
        </p:nvSpPr>
        <p:spPr>
          <a:xfrm>
            <a:off x="4697400" y="20080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8" name="Google Shape;1348;p141"/>
          <p:cNvSpPr txBox="1"/>
          <p:nvPr/>
        </p:nvSpPr>
        <p:spPr>
          <a:xfrm>
            <a:off x="4832100" y="2054275"/>
            <a:ext cx="26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Партнерства и сотрудничество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141"/>
          <p:cNvSpPr/>
          <p:nvPr/>
        </p:nvSpPr>
        <p:spPr>
          <a:xfrm>
            <a:off x="1667250" y="299199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2" name="Google Shape;1352;p141"/>
          <p:cNvSpPr txBox="1"/>
          <p:nvPr/>
        </p:nvSpPr>
        <p:spPr>
          <a:xfrm>
            <a:off x="1734600" y="3038234"/>
            <a:ext cx="260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Веб-сайт и таргет реклама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141"/>
          <p:cNvSpPr/>
          <p:nvPr/>
        </p:nvSpPr>
        <p:spPr>
          <a:xfrm>
            <a:off x="4697400" y="30004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4" name="Google Shape;1354;p141"/>
          <p:cNvSpPr txBox="1"/>
          <p:nvPr/>
        </p:nvSpPr>
        <p:spPr>
          <a:xfrm>
            <a:off x="4832100" y="3154375"/>
            <a:ext cx="26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</a:t>
            </a:r>
            <a:r>
              <a:rPr lang="ru-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продвижение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1392" name="Google Shape;1392;p144"/>
          <p:cNvSpPr txBox="1"/>
          <p:nvPr/>
        </p:nvSpPr>
        <p:spPr>
          <a:xfrm>
            <a:off x="283888" y="2207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Roadmap</a:t>
            </a:r>
            <a:endParaRPr sz="30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93" name="Google Shape;1393;p144"/>
          <p:cNvCxnSpPr/>
          <p:nvPr/>
        </p:nvCxnSpPr>
        <p:spPr>
          <a:xfrm>
            <a:off x="392263" y="2565841"/>
            <a:ext cx="8336100" cy="0"/>
          </a:xfrm>
          <a:prstGeom prst="straightConnector1">
            <a:avLst/>
          </a:prstGeom>
          <a:noFill/>
          <a:ln w="19050" cap="flat" cmpd="sng">
            <a:solidFill>
              <a:srgbClr val="611BB8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394" name="Google Shape;1394;p144"/>
          <p:cNvGrpSpPr/>
          <p:nvPr/>
        </p:nvGrpSpPr>
        <p:grpSpPr>
          <a:xfrm>
            <a:off x="620863" y="1356996"/>
            <a:ext cx="196200" cy="1306800"/>
            <a:chOff x="648675" y="1657471"/>
            <a:chExt cx="196200" cy="1306800"/>
          </a:xfrm>
        </p:grpSpPr>
        <p:sp>
          <p:nvSpPr>
            <p:cNvPr id="1395" name="Google Shape;1395;p144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6" name="Google Shape;1396;p144"/>
            <p:cNvCxnSpPr>
              <a:stCxn id="1395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397" name="Google Shape;1397;p144"/>
          <p:cNvGrpSpPr/>
          <p:nvPr/>
        </p:nvGrpSpPr>
        <p:grpSpPr>
          <a:xfrm>
            <a:off x="2485113" y="2467896"/>
            <a:ext cx="196200" cy="1404905"/>
            <a:chOff x="2512925" y="2768371"/>
            <a:chExt cx="196200" cy="1404905"/>
          </a:xfrm>
        </p:grpSpPr>
        <p:cxnSp>
          <p:nvCxnSpPr>
            <p:cNvPr id="1398" name="Google Shape;1398;p144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399" name="Google Shape;1399;p144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144"/>
          <p:cNvGrpSpPr/>
          <p:nvPr/>
        </p:nvGrpSpPr>
        <p:grpSpPr>
          <a:xfrm>
            <a:off x="4251388" y="1258896"/>
            <a:ext cx="196200" cy="1404900"/>
            <a:chOff x="4279200" y="1559371"/>
            <a:chExt cx="196200" cy="1404900"/>
          </a:xfrm>
        </p:grpSpPr>
        <p:cxnSp>
          <p:nvCxnSpPr>
            <p:cNvPr id="1401" name="Google Shape;1401;p144"/>
            <p:cNvCxnSpPr>
              <a:stCxn id="1402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02" name="Google Shape;1402;p144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44"/>
          <p:cNvGrpSpPr/>
          <p:nvPr/>
        </p:nvGrpSpPr>
        <p:grpSpPr>
          <a:xfrm>
            <a:off x="6017663" y="2467896"/>
            <a:ext cx="196200" cy="1404905"/>
            <a:chOff x="6045475" y="2768371"/>
            <a:chExt cx="196200" cy="1404905"/>
          </a:xfrm>
        </p:grpSpPr>
        <p:cxnSp>
          <p:nvCxnSpPr>
            <p:cNvPr id="1404" name="Google Shape;1404;p144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05" name="Google Shape;1405;p144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44"/>
          <p:cNvSpPr txBox="1"/>
          <p:nvPr/>
        </p:nvSpPr>
        <p:spPr>
          <a:xfrm>
            <a:off x="817074" y="979150"/>
            <a:ext cx="2745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Ноябре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видения продукта после проблемных интервью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1407;p144"/>
          <p:cNvSpPr txBox="1"/>
          <p:nvPr/>
        </p:nvSpPr>
        <p:spPr>
          <a:xfrm>
            <a:off x="2681324" y="3539050"/>
            <a:ext cx="2643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Декабрь</a:t>
            </a:r>
            <a:endParaRPr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Доказательство состоятельности концепции</a:t>
            </a:r>
            <a:endParaRPr sz="12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08" name="Google Shape;1408;p144"/>
          <p:cNvSpPr txBox="1"/>
          <p:nvPr/>
        </p:nvSpPr>
        <p:spPr>
          <a:xfrm>
            <a:off x="4447600" y="979150"/>
            <a:ext cx="2565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Март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Демонстрация прототипа</a:t>
            </a:r>
          </a:p>
        </p:txBody>
      </p:sp>
      <p:sp>
        <p:nvSpPr>
          <p:cNvPr id="1409" name="Google Shape;1409;p144"/>
          <p:cNvSpPr txBox="1"/>
          <p:nvPr/>
        </p:nvSpPr>
        <p:spPr>
          <a:xfrm>
            <a:off x="6213876" y="3539050"/>
            <a:ext cx="2514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Май</a:t>
            </a:r>
            <a:endParaRPr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Завершение разработки и запуск на рынок</a:t>
            </a:r>
            <a:endParaRPr sz="12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1415" name="Google Shape;1415;p145"/>
          <p:cNvSpPr txBox="1">
            <a:spLocks noGrp="1"/>
          </p:cNvSpPr>
          <p:nvPr>
            <p:ph type="ctrTitle"/>
          </p:nvPr>
        </p:nvSpPr>
        <p:spPr>
          <a:xfrm>
            <a:off x="605575" y="345200"/>
            <a:ext cx="7765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Техническая реализация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145"/>
          <p:cNvSpPr/>
          <p:nvPr/>
        </p:nvSpPr>
        <p:spPr>
          <a:xfrm>
            <a:off x="3288897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7" name="Google Shape;1417;p145"/>
          <p:cNvSpPr txBox="1"/>
          <p:nvPr/>
        </p:nvSpPr>
        <p:spPr>
          <a:xfrm>
            <a:off x="3071400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inferense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8" name="Google Shape;1418;p145"/>
          <p:cNvSpPr/>
          <p:nvPr/>
        </p:nvSpPr>
        <p:spPr>
          <a:xfrm>
            <a:off x="3526650" y="20779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Фото / Видео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145"/>
          <p:cNvSpPr/>
          <p:nvPr/>
        </p:nvSpPr>
        <p:spPr>
          <a:xfrm>
            <a:off x="577600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0" name="Google Shape;1420;p145"/>
          <p:cNvSpPr txBox="1"/>
          <p:nvPr/>
        </p:nvSpPr>
        <p:spPr>
          <a:xfrm>
            <a:off x="360100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Мониторинг ресурсов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1" name="Google Shape;1421;p145"/>
          <p:cNvCxnSpPr/>
          <p:nvPr/>
        </p:nvCxnSpPr>
        <p:spPr>
          <a:xfrm>
            <a:off x="577150" y="1987650"/>
            <a:ext cx="257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145"/>
          <p:cNvCxnSpPr/>
          <p:nvPr/>
        </p:nvCxnSpPr>
        <p:spPr>
          <a:xfrm>
            <a:off x="3285875" y="1987650"/>
            <a:ext cx="257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3" name="Google Shape;1423;p145"/>
          <p:cNvSpPr/>
          <p:nvPr/>
        </p:nvSpPr>
        <p:spPr>
          <a:xfrm>
            <a:off x="815350" y="22321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145"/>
          <p:cNvSpPr/>
          <p:nvPr/>
        </p:nvSpPr>
        <p:spPr>
          <a:xfrm>
            <a:off x="815350" y="25333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/>
                <a:ea typeface="Montserrat"/>
                <a:cs typeface="Montserrat"/>
                <a:sym typeface="Montserrat"/>
              </a:rPr>
              <a:t>Twitch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145"/>
          <p:cNvSpPr/>
          <p:nvPr/>
        </p:nvSpPr>
        <p:spPr>
          <a:xfrm>
            <a:off x="3526650" y="23863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Аудио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45"/>
          <p:cNvSpPr/>
          <p:nvPr/>
        </p:nvSpPr>
        <p:spPr>
          <a:xfrm>
            <a:off x="3526650" y="26947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Текст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145"/>
          <p:cNvSpPr/>
          <p:nvPr/>
        </p:nvSpPr>
        <p:spPr>
          <a:xfrm>
            <a:off x="6001400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145"/>
          <p:cNvSpPr txBox="1"/>
          <p:nvPr/>
        </p:nvSpPr>
        <p:spPr>
          <a:xfrm>
            <a:off x="5783875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145"/>
          <p:cNvCxnSpPr/>
          <p:nvPr/>
        </p:nvCxnSpPr>
        <p:spPr>
          <a:xfrm>
            <a:off x="6001700" y="1987650"/>
            <a:ext cx="256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2" name="Google Shape;1432;p145"/>
          <p:cNvSpPr/>
          <p:nvPr/>
        </p:nvSpPr>
        <p:spPr>
          <a:xfrm>
            <a:off x="6239150" y="23863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Web-inform platform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145"/>
          <p:cNvSpPr/>
          <p:nvPr/>
        </p:nvSpPr>
        <p:spPr>
          <a:xfrm>
            <a:off x="6239150" y="26947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Montserrat"/>
                <a:ea typeface="Montserrat"/>
                <a:cs typeface="Montserrat"/>
                <a:sym typeface="Montserrat"/>
              </a:rPr>
              <a:t>On-side platform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5" name="Google Shape;143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46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396" y="39859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400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388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1485" name="Google Shape;148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0" y="1172249"/>
            <a:ext cx="2918675" cy="27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49"/>
          <p:cNvSpPr txBox="1">
            <a:spLocks noGrp="1"/>
          </p:cNvSpPr>
          <p:nvPr>
            <p:ph type="ctrTitle" idx="4294967295"/>
          </p:nvPr>
        </p:nvSpPr>
        <p:spPr>
          <a:xfrm>
            <a:off x="4154575" y="1473525"/>
            <a:ext cx="4402200" cy="2244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ontserrat Thin"/>
                <a:ea typeface="Montserrat Thin"/>
                <a:cs typeface="Montserrat Thin"/>
                <a:sym typeface="Montserrat Thin"/>
              </a:rPr>
              <a:t>AI STREAM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.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Помогаю стримерам сохранять и развивать позитивное взаимодействие с аудиторией.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Thin"/>
                <a:ea typeface="Montserrat Thin"/>
                <a:cs typeface="Montserrat Thin"/>
                <a:sym typeface="Montserrat Thin"/>
              </a:rPr>
              <a:t>Контакты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Montserrat Thin"/>
                <a:ea typeface="Montserrat Thin"/>
                <a:cs typeface="Montserrat Thin"/>
                <a:sym typeface="Montserrat Thin"/>
              </a:rPr>
              <a:t>stepabokarev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@</a:t>
            </a:r>
            <a:r>
              <a:rPr lang="en-US" sz="1700" dirty="0" err="1">
                <a:latin typeface="Montserrat Thin"/>
                <a:ea typeface="Montserrat Thin"/>
                <a:cs typeface="Montserrat Thin"/>
                <a:sym typeface="Montserrat Thin"/>
              </a:rPr>
              <a:t>yandex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.ru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31"/>
          <p:cNvPicPr preferRelativeResize="0"/>
          <p:nvPr/>
        </p:nvPicPr>
        <p:blipFill rotWithShape="1">
          <a:blip r:embed="rId3">
            <a:alphaModFix/>
          </a:blip>
          <a:srcRect l="24210" r="42592"/>
          <a:stretch/>
        </p:blipFill>
        <p:spPr>
          <a:xfrm>
            <a:off x="6251425" y="0"/>
            <a:ext cx="289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31"/>
          <p:cNvSpPr txBox="1">
            <a:spLocks noGrp="1"/>
          </p:cNvSpPr>
          <p:nvPr>
            <p:ph type="ctrTitle"/>
          </p:nvPr>
        </p:nvSpPr>
        <p:spPr>
          <a:xfrm>
            <a:off x="52625" y="245300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Идея проекта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131"/>
          <p:cNvSpPr txBox="1">
            <a:spLocks noGrp="1"/>
          </p:cNvSpPr>
          <p:nvPr>
            <p:ph type="subTitle" idx="1"/>
          </p:nvPr>
        </p:nvSpPr>
        <p:spPr>
          <a:xfrm>
            <a:off x="133525" y="892125"/>
            <a:ext cx="6117900" cy="405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Анализ комментариев в реальном времени: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Стриминговые платформы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Twitch, </a:t>
            </a:r>
            <a:r>
              <a:rPr lang="en-US" sz="1700" dirty="0" err="1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youtube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Оценка эмоционального фона аудитории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Мультиязычный анализ комментариев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Автоматизация работы с токсичным контентом</a:t>
            </a:r>
            <a:endParaRPr lang="en-GB"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Наш продукт позволит: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Оперативно реагировать на токсичные и негативные отзывы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Поддерживать репутацию стримера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получать рекомендации для улучшения взаимодействия с аудиторией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52" name="Google Shape;125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626050" y="35927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2"/>
          <p:cNvSpPr txBox="1">
            <a:spLocks noGrp="1"/>
          </p:cNvSpPr>
          <p:nvPr>
            <p:ph type="ctrTitle"/>
          </p:nvPr>
        </p:nvSpPr>
        <p:spPr>
          <a:xfrm>
            <a:off x="4390775" y="561488"/>
            <a:ext cx="37104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32"/>
          <p:cNvSpPr txBox="1">
            <a:spLocks noGrp="1"/>
          </p:cNvSpPr>
          <p:nvPr>
            <p:ph type="subTitle" idx="1"/>
          </p:nvPr>
        </p:nvSpPr>
        <p:spPr>
          <a:xfrm>
            <a:off x="3488636" y="1567913"/>
            <a:ext cx="5536094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анализировать тональность и эмоции комментариев в реальном времени?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защитить личный бренд от токсичных комментариев?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оперативно реагировать на негативные отзывы? 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улучшить взаимодействие с аудиторией на стриминговых платформах?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60" name="Google Shape;1260;p132"/>
          <p:cNvPicPr preferRelativeResize="0"/>
          <p:nvPr/>
        </p:nvPicPr>
        <p:blipFill rotWithShape="1">
          <a:blip r:embed="rId3">
            <a:alphaModFix/>
          </a:blip>
          <a:srcRect l="19302" t="-24292" r="19302" b="40526"/>
          <a:stretch/>
        </p:blipFill>
        <p:spPr>
          <a:xfrm rot="5400000" flipH="1">
            <a:off x="-210324" y="207326"/>
            <a:ext cx="5161950" cy="474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3"/>
          <p:cNvSpPr txBox="1">
            <a:spLocks noGrp="1"/>
          </p:cNvSpPr>
          <p:nvPr>
            <p:ph type="ctrTitle"/>
          </p:nvPr>
        </p:nvSpPr>
        <p:spPr>
          <a:xfrm>
            <a:off x="2870616" y="1538577"/>
            <a:ext cx="6094109" cy="2285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Программное обеспечение для мониторинга комментариев на стриминговых платформах и анализ</a:t>
            </a: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е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их эмоционального фона. Предоставление рекомендаций по улучшению взаимодействия с аудиторией и защите репутации личного бренда.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Продукт для b2с сегмента стримеров и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b2b</a:t>
            </a: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маркетинговых агентств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268" name="Google Shape;1268;p133"/>
          <p:cNvSpPr txBox="1">
            <a:spLocks noGrp="1"/>
          </p:cNvSpPr>
          <p:nvPr>
            <p:ph type="subTitle" idx="1"/>
          </p:nvPr>
        </p:nvSpPr>
        <p:spPr>
          <a:xfrm>
            <a:off x="3749825" y="192225"/>
            <a:ext cx="52149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Целевой профиль продукта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134"/>
          <p:cNvPicPr preferRelativeResize="0"/>
          <p:nvPr/>
        </p:nvPicPr>
        <p:blipFill rotWithShape="1">
          <a:blip r:embed="rId3">
            <a:alphaModFix/>
          </a:blip>
          <a:srcRect l="24210" r="42592"/>
          <a:stretch/>
        </p:blipFill>
        <p:spPr>
          <a:xfrm>
            <a:off x="6251425" y="0"/>
            <a:ext cx="289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34"/>
          <p:cNvSpPr txBox="1">
            <a:spLocks noGrp="1"/>
          </p:cNvSpPr>
          <p:nvPr>
            <p:ph type="subTitle" idx="1"/>
          </p:nvPr>
        </p:nvSpPr>
        <p:spPr>
          <a:xfrm>
            <a:off x="473450" y="308475"/>
            <a:ext cx="55239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76" name="Google Shape;1276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626050" y="359272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1425" y="1016000"/>
            <a:ext cx="2941625" cy="2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34"/>
          <p:cNvPicPr preferRelativeResize="0"/>
          <p:nvPr/>
        </p:nvPicPr>
        <p:blipFill rotWithShape="1">
          <a:blip r:embed="rId6">
            <a:alphaModFix/>
          </a:blip>
          <a:srcRect l="5490" t="15189"/>
          <a:stretch/>
        </p:blipFill>
        <p:spPr>
          <a:xfrm>
            <a:off x="6251425" y="3414650"/>
            <a:ext cx="3123074" cy="21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281" name="Google Shape;1281;p134"/>
          <p:cNvSpPr txBox="1">
            <a:spLocks noGrp="1"/>
          </p:cNvSpPr>
          <p:nvPr>
            <p:ph type="subTitle" idx="1"/>
          </p:nvPr>
        </p:nvSpPr>
        <p:spPr>
          <a:xfrm>
            <a:off x="549600" y="147675"/>
            <a:ext cx="52149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Конкуренты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p134"/>
          <p:cNvSpPr txBox="1"/>
          <p:nvPr/>
        </p:nvSpPr>
        <p:spPr>
          <a:xfrm>
            <a:off x="549600" y="1372950"/>
            <a:ext cx="525360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В настоящее время на российском рынке </a:t>
            </a:r>
            <a:r>
              <a:rPr lang="ru-RU" sz="1700" dirty="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есть аналоги, работающие со статическим контентом – публикациям в интернет медиа.</a:t>
            </a:r>
            <a:endParaRPr sz="1700" dirty="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B4416-CCE2-A42F-8402-F6F55947C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424" y="0"/>
            <a:ext cx="2892576" cy="10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AC0AA0-A9CA-FFF2-F9E1-CE634CFB4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600" y="961237"/>
            <a:ext cx="2082800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18496-0320-8BE1-F751-AB792BDE7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789" y="1464739"/>
            <a:ext cx="2730719" cy="591789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7B8558E-71A6-DC8E-2C81-D74B9B08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65" y="2049290"/>
            <a:ext cx="2730719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5"/>
          <p:cNvSpPr txBox="1">
            <a:spLocks noGrp="1"/>
          </p:cNvSpPr>
          <p:nvPr>
            <p:ph type="ctrTitle"/>
          </p:nvPr>
        </p:nvSpPr>
        <p:spPr>
          <a:xfrm>
            <a:off x="2435775" y="140375"/>
            <a:ext cx="61578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Уникальное торговое предложение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135"/>
          <p:cNvSpPr txBox="1">
            <a:spLocks noGrp="1"/>
          </p:cNvSpPr>
          <p:nvPr>
            <p:ph type="subTitle" idx="1"/>
          </p:nvPr>
        </p:nvSpPr>
        <p:spPr>
          <a:xfrm>
            <a:off x="2125425" y="1942600"/>
            <a:ext cx="6778500" cy="29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Real-time мониторинг комментариев</a:t>
            </a:r>
            <a:r>
              <a:rPr lang="en-US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ru-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 стримах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AI-driven анализ эмоций и токсичности для мгновенной реакции на негативные отзывы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Мультиязычная поддержка 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89" name="Google Shape;1289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0061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1291" name="Google Shape;12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0" y="2571750"/>
            <a:ext cx="2294574" cy="22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6"/>
          <p:cNvSpPr txBox="1">
            <a:spLocks noGrp="1"/>
          </p:cNvSpPr>
          <p:nvPr>
            <p:ph type="ctrTitle"/>
          </p:nvPr>
        </p:nvSpPr>
        <p:spPr>
          <a:xfrm>
            <a:off x="2689400" y="689700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Целевая аудитория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136"/>
          <p:cNvSpPr txBox="1">
            <a:spLocks noGrp="1"/>
          </p:cNvSpPr>
          <p:nvPr>
            <p:ph type="subTitle" idx="1"/>
          </p:nvPr>
        </p:nvSpPr>
        <p:spPr>
          <a:xfrm>
            <a:off x="2689400" y="1439700"/>
            <a:ext cx="61179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Средние и крупные стримеры на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Twitch, </a:t>
            </a:r>
            <a:r>
              <a:rPr lang="en-US" sz="1700" dirty="0" err="1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Youtube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Маркетинговые агентства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. 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Цель аудитории: поддерживать положительный имидж на стриминговых платформах и оперативно реагировать на токсичные комментарии и негативные отзывы.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98" name="Google Shape;1298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1300" name="Google Shape;130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0" y="2858225"/>
            <a:ext cx="2272097" cy="210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11551" y="-727501"/>
            <a:ext cx="4801426" cy="43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75" y="1684000"/>
            <a:ext cx="1277325" cy="12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37"/>
          <p:cNvSpPr txBox="1">
            <a:spLocks noGrp="1"/>
          </p:cNvSpPr>
          <p:nvPr>
            <p:ph type="ctrTitle"/>
          </p:nvPr>
        </p:nvSpPr>
        <p:spPr>
          <a:xfrm>
            <a:off x="2691300" y="354338"/>
            <a:ext cx="645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Потребности клиентов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137"/>
          <p:cNvSpPr txBox="1">
            <a:spLocks noGrp="1"/>
          </p:cNvSpPr>
          <p:nvPr>
            <p:ph type="ctrTitle"/>
          </p:nvPr>
        </p:nvSpPr>
        <p:spPr>
          <a:xfrm>
            <a:off x="102445" y="3229826"/>
            <a:ext cx="298743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>
                <a:latin typeface="Montserrat"/>
                <a:ea typeface="Montserrat"/>
                <a:cs typeface="Montserrat"/>
                <a:sym typeface="Montserrat"/>
              </a:rPr>
              <a:t>Средние и крупные стримеры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137"/>
          <p:cNvSpPr txBox="1">
            <a:spLocks noGrp="1"/>
          </p:cNvSpPr>
          <p:nvPr>
            <p:ph type="ctrTitle"/>
          </p:nvPr>
        </p:nvSpPr>
        <p:spPr>
          <a:xfrm>
            <a:off x="2880950" y="1366325"/>
            <a:ext cx="6083700" cy="17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Поддержание положительной репутации и взаимодействие с аудиторией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Оперативное управление негативными отзывами и токсичными комментариями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Анализ настроения аудитории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Превентивные меры защиты личного бренда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310" name="Google Shape;1310;p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12501" y="-727501"/>
            <a:ext cx="4801426" cy="433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8"/>
          <p:cNvSpPr txBox="1">
            <a:spLocks noGrp="1"/>
          </p:cNvSpPr>
          <p:nvPr>
            <p:ph type="ctrTitle"/>
          </p:nvPr>
        </p:nvSpPr>
        <p:spPr>
          <a:xfrm>
            <a:off x="2691300" y="354338"/>
            <a:ext cx="645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Потребности клиентов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138"/>
          <p:cNvSpPr txBox="1">
            <a:spLocks noGrp="1"/>
          </p:cNvSpPr>
          <p:nvPr>
            <p:ph type="ctrTitle"/>
          </p:nvPr>
        </p:nvSpPr>
        <p:spPr>
          <a:xfrm>
            <a:off x="160875" y="3334786"/>
            <a:ext cx="2553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>
                <a:latin typeface="Montserrat"/>
                <a:ea typeface="Montserrat"/>
                <a:cs typeface="Montserrat"/>
                <a:sym typeface="Montserrat"/>
              </a:rPr>
              <a:t>Маркетинговые агентсва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8" name="Google Shape;1318;p138"/>
          <p:cNvSpPr txBox="1">
            <a:spLocks noGrp="1"/>
          </p:cNvSpPr>
          <p:nvPr>
            <p:ph type="ctrTitle"/>
          </p:nvPr>
        </p:nvSpPr>
        <p:spPr>
          <a:xfrm>
            <a:off x="2880950" y="1366325"/>
            <a:ext cx="6083700" cy="17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Мониторинг и управление репутацией бренда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Оценка и анализ реакции аудитории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Эмоциональная аналитика комментариев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319" name="Google Shape;131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13" y="1684000"/>
            <a:ext cx="1277325" cy="12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553</Words>
  <Application>Microsoft Macintosh PowerPoint</Application>
  <PresentationFormat>On-screen Show 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Montserrat</vt:lpstr>
      <vt:lpstr>Squada One</vt:lpstr>
      <vt:lpstr>Montserrat Light</vt:lpstr>
      <vt:lpstr>Livvic</vt:lpstr>
      <vt:lpstr>Arial</vt:lpstr>
      <vt:lpstr>Roboto Condensed Light</vt:lpstr>
      <vt:lpstr>Montserrat Thin</vt:lpstr>
      <vt:lpstr>Roboto</vt:lpstr>
      <vt:lpstr>Raleway</vt:lpstr>
      <vt:lpstr>Fira Sans Extra Condensed Medium</vt:lpstr>
      <vt:lpstr>Tech Startup XL by Slidesgo</vt:lpstr>
      <vt:lpstr>Tech Startup XL by Slidesgo</vt:lpstr>
      <vt:lpstr>AI Stream</vt:lpstr>
      <vt:lpstr>Идея проекта</vt:lpstr>
      <vt:lpstr>Проблема</vt:lpstr>
      <vt:lpstr>Программное обеспечение для мониторинга комментариев на стриминговых платформах и анализе их эмоционального фона. Предоставление рекомендаций по улучшению взаимодействия с аудиторией и защите репутации личного бренда.  Продукт для b2с сегмента стримеров и b2b маркетинговых агентств</vt:lpstr>
      <vt:lpstr>PowerPoint Presentation</vt:lpstr>
      <vt:lpstr>Уникальное торговое предложение</vt:lpstr>
      <vt:lpstr>Целевая аудитория</vt:lpstr>
      <vt:lpstr>Потребности клиентов</vt:lpstr>
      <vt:lpstr>Потребности клиентов</vt:lpstr>
      <vt:lpstr>Оценка рынка</vt:lpstr>
      <vt:lpstr>Объем рынка</vt:lpstr>
      <vt:lpstr>Каналы дистрибуции и продвижение</vt:lpstr>
      <vt:lpstr>PowerPoint Presentation</vt:lpstr>
      <vt:lpstr>Техническая реализация</vt:lpstr>
      <vt:lpstr>AI STREAM. Помогаю стримерам сохранять и развивать позитивное взаимодействие с аудиторией.  Контакты stepabokarev@yandex.ru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Степан Бокарев</cp:lastModifiedBy>
  <cp:revision>3</cp:revision>
  <dcterms:modified xsi:type="dcterms:W3CDTF">2024-10-30T14:23:39Z</dcterms:modified>
</cp:coreProperties>
</file>